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60"/>
    <p:restoredTop sz="94686"/>
  </p:normalViewPr>
  <p:slideViewPr>
    <p:cSldViewPr snapToGrid="0" snapToObjects="1">
      <p:cViewPr varScale="1">
        <p:scale>
          <a:sx n="109" d="100"/>
          <a:sy n="109" d="100"/>
        </p:scale>
        <p:origin x="36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A1D448-6A10-1740-A13A-78B3E0AEA844}" type="datetimeFigureOut">
              <a:rPr lang="en-US" smtClean="0"/>
              <a:t>5/4/20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EBE9-4045-8B4F-A42B-5B4FCD4828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461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8FEBE9-4045-8B4F-A42B-5B4FCD48286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587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4F65D-9F05-0944-8E25-A5DC5D1D54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3EEFBA-997F-2C40-97C7-44EA187686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9CEB99-BE02-354E-9336-F52198499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5/4/20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C6731B-65CD-D547-BD51-8D989E0AE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F58563-64BD-2A48-B165-6F841A73D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657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2F4299-2FE5-1D48-A180-0D244F9CE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2A1F45-24FA-A047-B7BA-32572B4815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D3B65F-E00A-B243-BB4E-2D2C8E55F0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5/4/20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8CA5A1-28FC-0443-AF10-29AF947A58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A3D7E-19FF-A64B-811A-51B8F0287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614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0513C16-1C1A-5548-9103-953A40B644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718EFB-6D68-B94B-A200-911BC36F2D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AF8882-E0A5-C248-942F-0196BCC28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5/4/20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55E718-84E8-3348-956C-3E4A61719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D30EF3-674C-2640-8299-CBEE5BB16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887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5B192-FD34-0848-A084-0FDB93448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1A6ED-1298-F44E-9DC4-4F277CCA6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05FF64-8372-1346-BDBF-AE1BF4581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5/4/20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6C1098-FE7D-D443-A355-497B667D4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3F5787-74FF-C249-B64D-E1D2C9274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574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E8005-BF8D-A443-96D8-60768A93E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C13461-FE9E-7441-9F29-300D0014D4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44FCA5-B778-024A-AFEC-6053AA6AC1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5/4/20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D579C8-73A3-534B-A418-6B4E13C8C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33B1C3-A4CD-A144-BA5C-ECB10F688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06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DF137-D47D-8E43-840E-AD4B36B195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2F067-03A5-5F4B-8D44-419E4C1D5A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A3E931-EF5E-0949-9E4E-4EBDE5FE88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55C508-4DE7-C443-B3FA-F48A2160E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5/4/20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0AC4FA-1E67-734D-8B2A-C9B4FC39E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1EC11B-0132-904A-BE5E-04B268A54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265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0EE58-BC6B-DA4B-A74A-BB434CFDE6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D0EAFC-EA33-244B-8A3D-D62681D424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6D5D37-330A-894D-9E10-801FE3FE5B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392859-0B22-4341-921F-22FDB82EE3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04772B-39A9-4740-A6D6-C63CA3B8C2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FBEB1F-1917-7247-BE9E-5B5FE1E17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5/4/20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BCF66D9-13A9-7C48-B505-091C68CF1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E04F66-CDBE-7E4D-98E9-9D88E1EE5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849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E96AE-7B64-4248-8F46-1869BAD18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CD33EA-2BD7-6441-AE96-EE0A8FD40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5/4/20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694904-C57C-6545-BA20-38CBA5546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09A668-B7AE-7740-A084-043098B85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219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6A93F0-558E-4544-89B6-42BD115ED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5/4/20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1832394-FF6E-024B-8AFF-6794F058F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C63B78-54D5-3A41-A5E0-8F9B3E6D20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904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62FA6-666C-6E4A-85C3-986E1BA25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FC638-879E-4C48-B336-3BF4A0A1C6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D6D36-1608-8242-B1BE-BFA6CCED2B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6EEC9C-3B97-1A40-97E1-604F34D59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5/4/20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1ED982-DD70-134B-A203-20383B0C1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96A82E-205B-2644-A176-0EE73D810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12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C52AD-0718-804C-92FF-3FDB9EF00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674AD9-0AC2-194E-8B2C-491B23983A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E31F55-1F11-DC44-B720-4758E6F178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F4CF43-254D-704B-BEE3-E2AE185BD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5EB06-3773-8042-9568-2D71DE7A95E9}" type="datetimeFigureOut">
              <a:rPr lang="en-US" smtClean="0"/>
              <a:t>5/4/20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26131A-9A9D-4C43-B8DF-39DA6148E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BC1C4A-9FE9-9640-9ABD-6F449B9640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325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FB192E-AB45-6545-91BD-C96F3770B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3F26F0-FACB-C54C-B237-862B7E41ED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171F3C-5E3F-E34E-B552-ECC5650CB2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5EB06-3773-8042-9568-2D71DE7A95E9}" type="datetimeFigureOut">
              <a:rPr lang="en-US" smtClean="0"/>
              <a:t>5/4/20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489754-86A0-494C-A9A5-40E490E944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EB9412-8081-7945-BF66-DA121B3427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7333C-B8E4-B94D-B1EB-CAAA6C996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056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5EAC2-9DDB-794F-8FA9-57A38B825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70C25812-317F-2347-8929-E644772D2F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6227" y="200024"/>
            <a:ext cx="9456744" cy="6427425"/>
          </a:xfrm>
        </p:spPr>
      </p:pic>
    </p:spTree>
    <p:extLst>
      <p:ext uri="{BB962C8B-B14F-4D97-AF65-F5344CB8AC3E}">
        <p14:creationId xmlns:p14="http://schemas.microsoft.com/office/powerpoint/2010/main" val="1415804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E5F817B0-72E2-044B-BA2A-86FA2D7E56E5}"/>
              </a:ext>
            </a:extLst>
          </p:cNvPr>
          <p:cNvGrpSpPr/>
          <p:nvPr/>
        </p:nvGrpSpPr>
        <p:grpSpPr>
          <a:xfrm>
            <a:off x="4686243" y="158624"/>
            <a:ext cx="2860431" cy="948961"/>
            <a:chOff x="11422" y="1088208"/>
            <a:chExt cx="1769590" cy="2349546"/>
          </a:xfrm>
          <a:solidFill>
            <a:srgbClr val="21B5A2"/>
          </a:solidFill>
        </p:grpSpPr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EA44990F-0029-2849-B012-B91B091FB986}"/>
                </a:ext>
              </a:extLst>
            </p:cNvPr>
            <p:cNvSpPr/>
            <p:nvPr/>
          </p:nvSpPr>
          <p:spPr>
            <a:xfrm>
              <a:off x="11422" y="1088208"/>
              <a:ext cx="1769590" cy="234954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ounded Rectangle 4">
              <a:extLst>
                <a:ext uri="{FF2B5EF4-FFF2-40B4-BE49-F238E27FC236}">
                  <a16:creationId xmlns:a16="http://schemas.microsoft.com/office/drawing/2014/main" id="{A0DC7F4D-D620-2A41-8770-2ED2F88CAE4B}"/>
                </a:ext>
              </a:extLst>
            </p:cNvPr>
            <p:cNvSpPr/>
            <p:nvPr/>
          </p:nvSpPr>
          <p:spPr>
            <a:xfrm>
              <a:off x="63252" y="1140038"/>
              <a:ext cx="1665930" cy="224588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b="1" dirty="0"/>
                <a:t> Minister of Internally Displaced Persons from Occupied Territories, </a:t>
              </a:r>
              <a:r>
                <a:rPr lang="en-US" sz="1400" b="1" dirty="0" err="1"/>
                <a:t>Labour</a:t>
              </a:r>
              <a:r>
                <a:rPr lang="en-US" sz="1400" b="1" dirty="0"/>
                <a:t>, Health and Social Affairs</a:t>
              </a:r>
              <a:endParaRPr lang="en-US" sz="1400" b="1" kern="1200" dirty="0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5FB35F2-E06B-614E-8005-56F2DC9E540C}"/>
              </a:ext>
            </a:extLst>
          </p:cNvPr>
          <p:cNvGrpSpPr/>
          <p:nvPr/>
        </p:nvGrpSpPr>
        <p:grpSpPr>
          <a:xfrm>
            <a:off x="114937" y="1372512"/>
            <a:ext cx="2157047" cy="644161"/>
            <a:chOff x="11422" y="1088208"/>
            <a:chExt cx="1769590" cy="2349546"/>
          </a:xfrm>
          <a:solidFill>
            <a:srgbClr val="21B5A2"/>
          </a:solidFill>
        </p:grpSpPr>
        <p:sp>
          <p:nvSpPr>
            <p:cNvPr id="13" name="Rounded Rectangle 12">
              <a:extLst>
                <a:ext uri="{FF2B5EF4-FFF2-40B4-BE49-F238E27FC236}">
                  <a16:creationId xmlns:a16="http://schemas.microsoft.com/office/drawing/2014/main" id="{224C7AC0-FE9F-6443-955F-E81022D0A16B}"/>
                </a:ext>
              </a:extLst>
            </p:cNvPr>
            <p:cNvSpPr/>
            <p:nvPr/>
          </p:nvSpPr>
          <p:spPr>
            <a:xfrm>
              <a:off x="11422" y="1088208"/>
              <a:ext cx="1769590" cy="234954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ounded Rectangle 4">
              <a:extLst>
                <a:ext uri="{FF2B5EF4-FFF2-40B4-BE49-F238E27FC236}">
                  <a16:creationId xmlns:a16="http://schemas.microsoft.com/office/drawing/2014/main" id="{0FF4237C-F419-F34E-AC03-E07332A8D1F1}"/>
                </a:ext>
              </a:extLst>
            </p:cNvPr>
            <p:cNvSpPr/>
            <p:nvPr/>
          </p:nvSpPr>
          <p:spPr>
            <a:xfrm>
              <a:off x="63252" y="1140038"/>
              <a:ext cx="1665930" cy="224588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b="1" dirty="0"/>
                <a:t>First Deputy Minister</a:t>
              </a:r>
            </a:p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b="1" dirty="0"/>
                <a:t>Parliamentary Secretary</a:t>
              </a:r>
              <a:endParaRPr lang="en-US" sz="1400" b="1" kern="1200" dirty="0"/>
            </a:p>
          </p:txBody>
        </p:sp>
      </p:grpSp>
      <p:sp>
        <p:nvSpPr>
          <p:cNvPr id="38" name="Rounded Rectangle 37">
            <a:extLst>
              <a:ext uri="{FF2B5EF4-FFF2-40B4-BE49-F238E27FC236}">
                <a16:creationId xmlns:a16="http://schemas.microsoft.com/office/drawing/2014/main" id="{0F9AD416-4868-CB49-8026-50A31D720610}"/>
              </a:ext>
            </a:extLst>
          </p:cNvPr>
          <p:cNvSpPr/>
          <p:nvPr/>
        </p:nvSpPr>
        <p:spPr>
          <a:xfrm>
            <a:off x="178115" y="2157655"/>
            <a:ext cx="2157047" cy="1189284"/>
          </a:xfrm>
          <a:prstGeom prst="roundRect">
            <a:avLst>
              <a:gd name="adj" fmla="val 10000"/>
            </a:avLst>
          </a:prstGeom>
          <a:noFill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alpha val="9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9" name="Rounded Rectangle 4">
            <a:extLst>
              <a:ext uri="{FF2B5EF4-FFF2-40B4-BE49-F238E27FC236}">
                <a16:creationId xmlns:a16="http://schemas.microsoft.com/office/drawing/2014/main" id="{B8F088D2-2DD9-B144-9D36-FFF97BDC606E}"/>
              </a:ext>
            </a:extLst>
          </p:cNvPr>
          <p:cNvSpPr/>
          <p:nvPr/>
        </p:nvSpPr>
        <p:spPr>
          <a:xfrm>
            <a:off x="616398" y="2157655"/>
            <a:ext cx="1638026" cy="434941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dirty="0">
                <a:solidFill>
                  <a:schemeClr val="tx1"/>
                </a:solidFill>
              </a:rPr>
              <a:t>Policy Department</a:t>
            </a:r>
            <a:endParaRPr lang="en-US" sz="1200" kern="1200" dirty="0">
              <a:solidFill>
                <a:schemeClr val="tx1"/>
              </a:solidFill>
            </a:endParaRPr>
          </a:p>
        </p:txBody>
      </p:sp>
      <p:sp>
        <p:nvSpPr>
          <p:cNvPr id="19" name="Rounded Rectangle 4">
            <a:extLst>
              <a:ext uri="{FF2B5EF4-FFF2-40B4-BE49-F238E27FC236}">
                <a16:creationId xmlns:a16="http://schemas.microsoft.com/office/drawing/2014/main" id="{B312B20A-178F-3544-BAC3-4C9FA0DB7E14}"/>
              </a:ext>
            </a:extLst>
          </p:cNvPr>
          <p:cNvSpPr/>
          <p:nvPr/>
        </p:nvSpPr>
        <p:spPr>
          <a:xfrm>
            <a:off x="616398" y="2695721"/>
            <a:ext cx="1643225" cy="498326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kern="1200" dirty="0">
                <a:solidFill>
                  <a:schemeClr val="tx1"/>
                </a:solidFill>
              </a:rPr>
              <a:t>Legal Department</a:t>
            </a:r>
          </a:p>
        </p:txBody>
      </p:sp>
      <p:sp>
        <p:nvSpPr>
          <p:cNvPr id="20" name="Rounded Rectangle 4">
            <a:extLst>
              <a:ext uri="{FF2B5EF4-FFF2-40B4-BE49-F238E27FC236}">
                <a16:creationId xmlns:a16="http://schemas.microsoft.com/office/drawing/2014/main" id="{D6AD4D8B-CE4B-F649-8957-8EDB8C33D6D8}"/>
              </a:ext>
            </a:extLst>
          </p:cNvPr>
          <p:cNvSpPr/>
          <p:nvPr/>
        </p:nvSpPr>
        <p:spPr>
          <a:xfrm>
            <a:off x="599682" y="3280875"/>
            <a:ext cx="1643226" cy="644161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dirty="0">
                <a:solidFill>
                  <a:schemeClr val="tx1"/>
                </a:solidFill>
              </a:rPr>
              <a:t>Department of Information Technology and Analytics</a:t>
            </a:r>
            <a:endParaRPr lang="en-US" sz="1200" kern="1200" dirty="0">
              <a:solidFill>
                <a:schemeClr val="tx1"/>
              </a:solidFill>
            </a:endParaRPr>
          </a:p>
        </p:txBody>
      </p:sp>
      <p:sp>
        <p:nvSpPr>
          <p:cNvPr id="21" name="Rounded Rectangle 4">
            <a:extLst>
              <a:ext uri="{FF2B5EF4-FFF2-40B4-BE49-F238E27FC236}">
                <a16:creationId xmlns:a16="http://schemas.microsoft.com/office/drawing/2014/main" id="{BCF036CB-1FC4-A943-8913-17B6FD2E58AA}"/>
              </a:ext>
            </a:extLst>
          </p:cNvPr>
          <p:cNvSpPr/>
          <p:nvPr/>
        </p:nvSpPr>
        <p:spPr>
          <a:xfrm>
            <a:off x="594827" y="4024868"/>
            <a:ext cx="1643226" cy="80828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dirty="0">
                <a:solidFill>
                  <a:schemeClr val="tx1"/>
                </a:solidFill>
              </a:rPr>
              <a:t>LEPL Medical and Pharmaceutical Activities Regulation Agency</a:t>
            </a:r>
            <a:endParaRPr lang="en-US" sz="1200" kern="1200" dirty="0">
              <a:solidFill>
                <a:schemeClr val="tx1"/>
              </a:solidFill>
            </a:endParaRPr>
          </a:p>
        </p:txBody>
      </p:sp>
      <p:grpSp>
        <p:nvGrpSpPr>
          <p:cNvPr id="59" name="Group 58">
            <a:extLst>
              <a:ext uri="{FF2B5EF4-FFF2-40B4-BE49-F238E27FC236}">
                <a16:creationId xmlns:a16="http://schemas.microsoft.com/office/drawing/2014/main" id="{9188C8B0-2375-A548-9975-BBCF69C558D4}"/>
              </a:ext>
            </a:extLst>
          </p:cNvPr>
          <p:cNvGrpSpPr/>
          <p:nvPr/>
        </p:nvGrpSpPr>
        <p:grpSpPr>
          <a:xfrm>
            <a:off x="2501636" y="1372512"/>
            <a:ext cx="2157047" cy="644161"/>
            <a:chOff x="11422" y="1088208"/>
            <a:chExt cx="1769590" cy="2349546"/>
          </a:xfrm>
          <a:solidFill>
            <a:srgbClr val="21B5A2"/>
          </a:solidFill>
        </p:grpSpPr>
        <p:sp>
          <p:nvSpPr>
            <p:cNvPr id="60" name="Rounded Rectangle 59">
              <a:extLst>
                <a:ext uri="{FF2B5EF4-FFF2-40B4-BE49-F238E27FC236}">
                  <a16:creationId xmlns:a16="http://schemas.microsoft.com/office/drawing/2014/main" id="{278E9AB0-3CD0-0942-A9FE-708244C3C113}"/>
                </a:ext>
              </a:extLst>
            </p:cNvPr>
            <p:cNvSpPr/>
            <p:nvPr/>
          </p:nvSpPr>
          <p:spPr>
            <a:xfrm>
              <a:off x="11422" y="1088208"/>
              <a:ext cx="1769590" cy="234954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1" name="Rounded Rectangle 4">
              <a:extLst>
                <a:ext uri="{FF2B5EF4-FFF2-40B4-BE49-F238E27FC236}">
                  <a16:creationId xmlns:a16="http://schemas.microsoft.com/office/drawing/2014/main" id="{FD6BAAA0-6BBB-C048-883B-F24C6BA3ACC3}"/>
                </a:ext>
              </a:extLst>
            </p:cNvPr>
            <p:cNvSpPr/>
            <p:nvPr/>
          </p:nvSpPr>
          <p:spPr>
            <a:xfrm>
              <a:off x="63252" y="1140038"/>
              <a:ext cx="1665930" cy="224588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b="1" dirty="0"/>
                <a:t>Deputy Minister</a:t>
              </a:r>
              <a:endParaRPr lang="en-US" sz="1400" b="1" kern="1200" dirty="0"/>
            </a:p>
          </p:txBody>
        </p:sp>
      </p:grpSp>
      <p:sp>
        <p:nvSpPr>
          <p:cNvPr id="62" name="Rounded Rectangle 61">
            <a:extLst>
              <a:ext uri="{FF2B5EF4-FFF2-40B4-BE49-F238E27FC236}">
                <a16:creationId xmlns:a16="http://schemas.microsoft.com/office/drawing/2014/main" id="{4A6791E5-407C-824D-8DAB-49C8FCDDCFB5}"/>
              </a:ext>
            </a:extLst>
          </p:cNvPr>
          <p:cNvSpPr/>
          <p:nvPr/>
        </p:nvSpPr>
        <p:spPr>
          <a:xfrm>
            <a:off x="2564814" y="2157655"/>
            <a:ext cx="2157047" cy="1189284"/>
          </a:xfrm>
          <a:prstGeom prst="roundRect">
            <a:avLst>
              <a:gd name="adj" fmla="val 10000"/>
            </a:avLst>
          </a:prstGeom>
          <a:noFill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alpha val="9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3" name="Rounded Rectangle 4">
            <a:extLst>
              <a:ext uri="{FF2B5EF4-FFF2-40B4-BE49-F238E27FC236}">
                <a16:creationId xmlns:a16="http://schemas.microsoft.com/office/drawing/2014/main" id="{BFE7876A-F03B-7D4E-BEF1-F66DB44E530E}"/>
              </a:ext>
            </a:extLst>
          </p:cNvPr>
          <p:cNvSpPr/>
          <p:nvPr/>
        </p:nvSpPr>
        <p:spPr>
          <a:xfrm>
            <a:off x="5697250" y="3717903"/>
            <a:ext cx="1638026" cy="99436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a-GE" sz="1200" dirty="0">
                <a:solidFill>
                  <a:schemeClr val="tx1"/>
                </a:solidFill>
              </a:rPr>
              <a:t>საგანგებო სიტუაციების კოორდინაციისა და გადაუდებელი დახმარების ცენტრი</a:t>
            </a:r>
            <a:endParaRPr lang="en-US" sz="1200" dirty="0">
              <a:solidFill>
                <a:schemeClr val="tx1"/>
              </a:solidFill>
            </a:endParaRP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A2A102B7-5FE7-1A43-BDD9-9389EFB98378}"/>
              </a:ext>
            </a:extLst>
          </p:cNvPr>
          <p:cNvGrpSpPr/>
          <p:nvPr/>
        </p:nvGrpSpPr>
        <p:grpSpPr>
          <a:xfrm>
            <a:off x="10034953" y="1372512"/>
            <a:ext cx="2157047" cy="644161"/>
            <a:chOff x="11422" y="1088208"/>
            <a:chExt cx="1769590" cy="2349546"/>
          </a:xfrm>
          <a:solidFill>
            <a:srgbClr val="21B5A2"/>
          </a:solidFill>
        </p:grpSpPr>
        <p:sp>
          <p:nvSpPr>
            <p:cNvPr id="68" name="Rounded Rectangle 67">
              <a:extLst>
                <a:ext uri="{FF2B5EF4-FFF2-40B4-BE49-F238E27FC236}">
                  <a16:creationId xmlns:a16="http://schemas.microsoft.com/office/drawing/2014/main" id="{92022BBA-41B5-1742-8AD5-503D59BA2E2D}"/>
                </a:ext>
              </a:extLst>
            </p:cNvPr>
            <p:cNvSpPr/>
            <p:nvPr/>
          </p:nvSpPr>
          <p:spPr>
            <a:xfrm>
              <a:off x="11422" y="1088208"/>
              <a:ext cx="1769590" cy="234954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9" name="Rounded Rectangle 4">
              <a:extLst>
                <a:ext uri="{FF2B5EF4-FFF2-40B4-BE49-F238E27FC236}">
                  <a16:creationId xmlns:a16="http://schemas.microsoft.com/office/drawing/2014/main" id="{AD00AF37-B8E3-DF42-8F1C-4218FC19A5E1}"/>
                </a:ext>
              </a:extLst>
            </p:cNvPr>
            <p:cNvSpPr/>
            <p:nvPr/>
          </p:nvSpPr>
          <p:spPr>
            <a:xfrm>
              <a:off x="63252" y="1140038"/>
              <a:ext cx="1665930" cy="224588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b="1" dirty="0"/>
                <a:t>Deputy Minister</a:t>
              </a:r>
              <a:endParaRPr lang="en-US" sz="1400" b="1" kern="1200" dirty="0"/>
            </a:p>
          </p:txBody>
        </p: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6BBEEF98-3E1D-4E47-815B-1464EDB2BB61}"/>
              </a:ext>
            </a:extLst>
          </p:cNvPr>
          <p:cNvGrpSpPr/>
          <p:nvPr/>
        </p:nvGrpSpPr>
        <p:grpSpPr>
          <a:xfrm>
            <a:off x="7711432" y="1386722"/>
            <a:ext cx="2157047" cy="644161"/>
            <a:chOff x="11422" y="1088208"/>
            <a:chExt cx="1769590" cy="2349546"/>
          </a:xfrm>
          <a:solidFill>
            <a:srgbClr val="21B5A2"/>
          </a:solidFill>
        </p:grpSpPr>
        <p:sp>
          <p:nvSpPr>
            <p:cNvPr id="76" name="Rounded Rectangle 75">
              <a:extLst>
                <a:ext uri="{FF2B5EF4-FFF2-40B4-BE49-F238E27FC236}">
                  <a16:creationId xmlns:a16="http://schemas.microsoft.com/office/drawing/2014/main" id="{EA7AE81E-80F2-174B-A2F4-D80A63B2E857}"/>
                </a:ext>
              </a:extLst>
            </p:cNvPr>
            <p:cNvSpPr/>
            <p:nvPr/>
          </p:nvSpPr>
          <p:spPr>
            <a:xfrm>
              <a:off x="11422" y="1088208"/>
              <a:ext cx="1769590" cy="2349546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7" name="Rounded Rectangle 4">
              <a:extLst>
                <a:ext uri="{FF2B5EF4-FFF2-40B4-BE49-F238E27FC236}">
                  <a16:creationId xmlns:a16="http://schemas.microsoft.com/office/drawing/2014/main" id="{6EA27274-A55F-5242-9804-6DACF2F6B993}"/>
                </a:ext>
              </a:extLst>
            </p:cNvPr>
            <p:cNvSpPr/>
            <p:nvPr/>
          </p:nvSpPr>
          <p:spPr>
            <a:xfrm>
              <a:off x="63252" y="1140038"/>
              <a:ext cx="1665930" cy="2245885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b="1" dirty="0"/>
                <a:t>Deputy Minister</a:t>
              </a:r>
              <a:endParaRPr lang="en-US" sz="1400" b="1" kern="1200" dirty="0"/>
            </a:p>
          </p:txBody>
        </p:sp>
      </p:grpSp>
      <p:sp>
        <p:nvSpPr>
          <p:cNvPr id="78" name="Rounded Rectangle 77">
            <a:extLst>
              <a:ext uri="{FF2B5EF4-FFF2-40B4-BE49-F238E27FC236}">
                <a16:creationId xmlns:a16="http://schemas.microsoft.com/office/drawing/2014/main" id="{90DB88BB-7F6F-8E42-A628-13ED7A47F7A6}"/>
              </a:ext>
            </a:extLst>
          </p:cNvPr>
          <p:cNvSpPr/>
          <p:nvPr/>
        </p:nvSpPr>
        <p:spPr>
          <a:xfrm>
            <a:off x="7774610" y="2171865"/>
            <a:ext cx="2157047" cy="1189284"/>
          </a:xfrm>
          <a:prstGeom prst="roundRect">
            <a:avLst>
              <a:gd name="adj" fmla="val 10000"/>
            </a:avLst>
          </a:prstGeom>
          <a:noFill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alpha val="90000"/>
              <a:hueOff val="0"/>
              <a:satOff val="0"/>
              <a:lumOff val="0"/>
              <a:alphaOff val="0"/>
            </a:schemeClr>
          </a:fillRef>
          <a:effectRef idx="3">
            <a:schemeClr val="accen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3" name="Rounded Rectangle 4">
            <a:extLst>
              <a:ext uri="{FF2B5EF4-FFF2-40B4-BE49-F238E27FC236}">
                <a16:creationId xmlns:a16="http://schemas.microsoft.com/office/drawing/2014/main" id="{0AF06F87-1FFF-2447-AF4B-CD9AA233A31B}"/>
              </a:ext>
            </a:extLst>
          </p:cNvPr>
          <p:cNvSpPr/>
          <p:nvPr/>
        </p:nvSpPr>
        <p:spPr>
          <a:xfrm>
            <a:off x="5697250" y="2171865"/>
            <a:ext cx="1638026" cy="644161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dirty="0">
                <a:solidFill>
                  <a:schemeClr val="tx1"/>
                </a:solidFill>
              </a:rPr>
              <a:t>Administration</a:t>
            </a:r>
            <a:endParaRPr lang="en-US" sz="1200" kern="1200" dirty="0">
              <a:solidFill>
                <a:schemeClr val="tx1"/>
              </a:solidFill>
            </a:endParaRPr>
          </a:p>
        </p:txBody>
      </p:sp>
      <p:sp>
        <p:nvSpPr>
          <p:cNvPr id="84" name="Rounded Rectangle 4">
            <a:extLst>
              <a:ext uri="{FF2B5EF4-FFF2-40B4-BE49-F238E27FC236}">
                <a16:creationId xmlns:a16="http://schemas.microsoft.com/office/drawing/2014/main" id="{3E8F1341-EE50-F144-BC24-F1C6FD2F5A73}"/>
              </a:ext>
            </a:extLst>
          </p:cNvPr>
          <p:cNvSpPr/>
          <p:nvPr/>
        </p:nvSpPr>
        <p:spPr>
          <a:xfrm>
            <a:off x="5697250" y="2944884"/>
            <a:ext cx="1638026" cy="644161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dirty="0">
                <a:solidFill>
                  <a:schemeClr val="tx1"/>
                </a:solidFill>
              </a:rPr>
              <a:t>Internal Audit</a:t>
            </a:r>
            <a:endParaRPr lang="en-US" sz="1200" kern="1200" dirty="0">
              <a:solidFill>
                <a:schemeClr val="tx1"/>
              </a:solidFill>
            </a:endParaRPr>
          </a:p>
        </p:txBody>
      </p:sp>
      <p:sp>
        <p:nvSpPr>
          <p:cNvPr id="85" name="Rounded Rectangle 4">
            <a:extLst>
              <a:ext uri="{FF2B5EF4-FFF2-40B4-BE49-F238E27FC236}">
                <a16:creationId xmlns:a16="http://schemas.microsoft.com/office/drawing/2014/main" id="{13CFAA14-7EAA-AD40-BA9A-BB96310E8706}"/>
              </a:ext>
            </a:extLst>
          </p:cNvPr>
          <p:cNvSpPr/>
          <p:nvPr/>
        </p:nvSpPr>
        <p:spPr>
          <a:xfrm>
            <a:off x="594827" y="4932984"/>
            <a:ext cx="1643226" cy="1643662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dirty="0">
                <a:solidFill>
                  <a:schemeClr val="tx1"/>
                </a:solidFill>
              </a:rPr>
              <a:t>LEPL L. </a:t>
            </a:r>
            <a:r>
              <a:rPr lang="en-US" sz="1200" dirty="0" err="1">
                <a:solidFill>
                  <a:schemeClr val="tx1"/>
                </a:solidFill>
              </a:rPr>
              <a:t>Sakvarelidze</a:t>
            </a:r>
            <a:r>
              <a:rPr lang="en-US" sz="1200" dirty="0">
                <a:solidFill>
                  <a:schemeClr val="tx1"/>
                </a:solidFill>
              </a:rPr>
              <a:t> National Center for Disease Control and Public Health" </a:t>
            </a:r>
          </a:p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dirty="0">
                <a:solidFill>
                  <a:schemeClr val="tx1"/>
                </a:solidFill>
              </a:rPr>
              <a:t>Coordination of implementation of  Public Health State Programs</a:t>
            </a:r>
            <a:r>
              <a:rPr lang="ka-GE" sz="1200" dirty="0">
                <a:solidFill>
                  <a:schemeClr val="tx1"/>
                </a:solidFill>
              </a:rPr>
              <a:t> </a:t>
            </a:r>
            <a:r>
              <a:rPr lang="en-US" sz="1200" dirty="0">
                <a:solidFill>
                  <a:schemeClr val="tx1"/>
                </a:solidFill>
              </a:rPr>
              <a:t>and  Global Fund projects </a:t>
            </a:r>
            <a:endParaRPr lang="en-US" sz="1200" kern="1200" dirty="0">
              <a:solidFill>
                <a:schemeClr val="tx1"/>
              </a:solidFill>
            </a:endParaRPr>
          </a:p>
        </p:txBody>
      </p:sp>
      <p:sp>
        <p:nvSpPr>
          <p:cNvPr id="87" name="Rounded Rectangle 4">
            <a:extLst>
              <a:ext uri="{FF2B5EF4-FFF2-40B4-BE49-F238E27FC236}">
                <a16:creationId xmlns:a16="http://schemas.microsoft.com/office/drawing/2014/main" id="{4C05EBEA-EB64-C849-BB13-62EFC22BC2A8}"/>
              </a:ext>
            </a:extLst>
          </p:cNvPr>
          <p:cNvSpPr/>
          <p:nvPr/>
        </p:nvSpPr>
        <p:spPr>
          <a:xfrm>
            <a:off x="8230453" y="2789905"/>
            <a:ext cx="1638026" cy="55703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dirty="0">
                <a:solidFill>
                  <a:schemeClr val="tx1"/>
                </a:solidFill>
              </a:rPr>
              <a:t>LEPL </a:t>
            </a:r>
            <a:r>
              <a:rPr lang="ka-GE" sz="1200" dirty="0">
                <a:solidFill>
                  <a:schemeClr val="tx1"/>
                </a:solidFill>
              </a:rPr>
              <a:t>„</a:t>
            </a:r>
            <a:r>
              <a:rPr lang="en-US" sz="1200" dirty="0">
                <a:solidFill>
                  <a:schemeClr val="tx1"/>
                </a:solidFill>
              </a:rPr>
              <a:t>Social Services Agency</a:t>
            </a:r>
            <a:r>
              <a:rPr lang="ka-GE" sz="1200" dirty="0">
                <a:solidFill>
                  <a:schemeClr val="tx1"/>
                </a:solidFill>
              </a:rPr>
              <a:t>“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8" name="Rounded Rectangle 4">
            <a:extLst>
              <a:ext uri="{FF2B5EF4-FFF2-40B4-BE49-F238E27FC236}">
                <a16:creationId xmlns:a16="http://schemas.microsoft.com/office/drawing/2014/main" id="{665B80EE-4E8D-4049-BB39-2F5913E7476D}"/>
              </a:ext>
            </a:extLst>
          </p:cNvPr>
          <p:cNvSpPr/>
          <p:nvPr/>
        </p:nvSpPr>
        <p:spPr>
          <a:xfrm>
            <a:off x="2959045" y="2766507"/>
            <a:ext cx="1643226" cy="1411525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r>
              <a:rPr lang="ka-GE" sz="1200" dirty="0">
                <a:solidFill>
                  <a:schemeClr val="tx1"/>
                </a:solidFill>
              </a:rPr>
              <a:t>ადამიანით ვაჭრობის (ტრეფიკინგის) მსხვერპლთა, დაზარალებულთა დაცვისა და დახმარების სახელმწიფო ფონდი </a:t>
            </a:r>
            <a:endParaRPr lang="ka-GE" sz="1200" dirty="0">
              <a:solidFill>
                <a:schemeClr val="tx1"/>
              </a:solidFill>
              <a:effectLst/>
            </a:endParaRPr>
          </a:p>
        </p:txBody>
      </p:sp>
      <p:sp>
        <p:nvSpPr>
          <p:cNvPr id="89" name="Rounded Rectangle 4">
            <a:extLst>
              <a:ext uri="{FF2B5EF4-FFF2-40B4-BE49-F238E27FC236}">
                <a16:creationId xmlns:a16="http://schemas.microsoft.com/office/drawing/2014/main" id="{4A82653D-0ABA-F24E-9582-1F33E8C977CF}"/>
              </a:ext>
            </a:extLst>
          </p:cNvPr>
          <p:cNvSpPr/>
          <p:nvPr/>
        </p:nvSpPr>
        <p:spPr>
          <a:xfrm>
            <a:off x="2953598" y="2174353"/>
            <a:ext cx="1643225" cy="498326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dirty="0">
                <a:solidFill>
                  <a:schemeClr val="tx1"/>
                </a:solidFill>
              </a:rPr>
              <a:t>Department of Labor Inspection</a:t>
            </a:r>
            <a:endParaRPr lang="en-US" sz="1200" kern="1200" dirty="0">
              <a:solidFill>
                <a:schemeClr val="tx1"/>
              </a:solidFill>
            </a:endParaRPr>
          </a:p>
        </p:txBody>
      </p:sp>
      <p:sp>
        <p:nvSpPr>
          <p:cNvPr id="90" name="Rounded Rectangle 4">
            <a:extLst>
              <a:ext uri="{FF2B5EF4-FFF2-40B4-BE49-F238E27FC236}">
                <a16:creationId xmlns:a16="http://schemas.microsoft.com/office/drawing/2014/main" id="{CF2A478E-9A27-DB46-8720-C4290C5C88B0}"/>
              </a:ext>
            </a:extLst>
          </p:cNvPr>
          <p:cNvSpPr/>
          <p:nvPr/>
        </p:nvSpPr>
        <p:spPr>
          <a:xfrm>
            <a:off x="2959046" y="4266748"/>
            <a:ext cx="1643225" cy="498326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dirty="0">
                <a:solidFill>
                  <a:schemeClr val="tx1"/>
                </a:solidFill>
              </a:rPr>
              <a:t>LEPL “State Employment Promotion Agency”</a:t>
            </a:r>
            <a:endParaRPr lang="en-US" sz="1200" kern="1200" dirty="0">
              <a:solidFill>
                <a:schemeClr val="tx1"/>
              </a:solidFill>
            </a:endParaRPr>
          </a:p>
        </p:txBody>
      </p:sp>
      <p:sp>
        <p:nvSpPr>
          <p:cNvPr id="91" name="Rounded Rectangle 4">
            <a:extLst>
              <a:ext uri="{FF2B5EF4-FFF2-40B4-BE49-F238E27FC236}">
                <a16:creationId xmlns:a16="http://schemas.microsoft.com/office/drawing/2014/main" id="{B0405847-52FD-E042-A972-C0E922387D14}"/>
              </a:ext>
            </a:extLst>
          </p:cNvPr>
          <p:cNvSpPr/>
          <p:nvPr/>
        </p:nvSpPr>
        <p:spPr>
          <a:xfrm>
            <a:off x="2969566" y="4853790"/>
            <a:ext cx="1643225" cy="617488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dirty="0">
                <a:solidFill>
                  <a:schemeClr val="tx1"/>
                </a:solidFill>
              </a:rPr>
              <a:t>LEPL “</a:t>
            </a:r>
            <a:r>
              <a:rPr lang="en-US" sz="1200" dirty="0" err="1">
                <a:solidFill>
                  <a:schemeClr val="tx1"/>
                </a:solidFill>
              </a:rPr>
              <a:t>Akhalgori</a:t>
            </a:r>
            <a:r>
              <a:rPr lang="en-US" sz="1200" dirty="0">
                <a:solidFill>
                  <a:schemeClr val="tx1"/>
                </a:solidFill>
              </a:rPr>
              <a:t> Children's Educational Institution</a:t>
            </a:r>
            <a:endParaRPr lang="en-US" sz="1200" kern="1200" dirty="0">
              <a:solidFill>
                <a:schemeClr val="tx1"/>
              </a:solidFill>
            </a:endParaRPr>
          </a:p>
        </p:txBody>
      </p:sp>
      <p:sp>
        <p:nvSpPr>
          <p:cNvPr id="92" name="Rounded Rectangle 4">
            <a:extLst>
              <a:ext uri="{FF2B5EF4-FFF2-40B4-BE49-F238E27FC236}">
                <a16:creationId xmlns:a16="http://schemas.microsoft.com/office/drawing/2014/main" id="{D5C021E9-BB6F-BB46-9D45-3240ED1AE66F}"/>
              </a:ext>
            </a:extLst>
          </p:cNvPr>
          <p:cNvSpPr/>
          <p:nvPr/>
        </p:nvSpPr>
        <p:spPr>
          <a:xfrm>
            <a:off x="8230453" y="2171865"/>
            <a:ext cx="1638026" cy="50081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dirty="0">
                <a:solidFill>
                  <a:schemeClr val="tx1"/>
                </a:solidFill>
              </a:rPr>
              <a:t>Department of Finance and Economics" </a:t>
            </a:r>
          </a:p>
        </p:txBody>
      </p:sp>
      <p:sp>
        <p:nvSpPr>
          <p:cNvPr id="93" name="Rounded Rectangle 4">
            <a:extLst>
              <a:ext uri="{FF2B5EF4-FFF2-40B4-BE49-F238E27FC236}">
                <a16:creationId xmlns:a16="http://schemas.microsoft.com/office/drawing/2014/main" id="{6DB9CF9E-BF13-9040-AF3A-38980544BA0D}"/>
              </a:ext>
            </a:extLst>
          </p:cNvPr>
          <p:cNvSpPr/>
          <p:nvPr/>
        </p:nvSpPr>
        <p:spPr>
          <a:xfrm>
            <a:off x="8230453" y="3496852"/>
            <a:ext cx="1638026" cy="80828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dirty="0">
                <a:solidFill>
                  <a:schemeClr val="tx1"/>
                </a:solidFill>
              </a:rPr>
              <a:t>LEPL L. </a:t>
            </a:r>
            <a:r>
              <a:rPr lang="en-US" sz="1200" dirty="0" err="1">
                <a:solidFill>
                  <a:schemeClr val="tx1"/>
                </a:solidFill>
              </a:rPr>
              <a:t>Sakvarelidze</a:t>
            </a:r>
            <a:r>
              <a:rPr lang="en-US" sz="1200" dirty="0">
                <a:solidFill>
                  <a:schemeClr val="tx1"/>
                </a:solidFill>
              </a:rPr>
              <a:t> National Center for Disease Control and Public Health" </a:t>
            </a:r>
          </a:p>
        </p:txBody>
      </p:sp>
      <p:sp>
        <p:nvSpPr>
          <p:cNvPr id="94" name="Rounded Rectangle 4">
            <a:extLst>
              <a:ext uri="{FF2B5EF4-FFF2-40B4-BE49-F238E27FC236}">
                <a16:creationId xmlns:a16="http://schemas.microsoft.com/office/drawing/2014/main" id="{C6B076AB-99E6-074D-B8AC-7B4E13A58F7F}"/>
              </a:ext>
            </a:extLst>
          </p:cNvPr>
          <p:cNvSpPr/>
          <p:nvPr/>
        </p:nvSpPr>
        <p:spPr>
          <a:xfrm>
            <a:off x="8230453" y="4432254"/>
            <a:ext cx="1638026" cy="498326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dirty="0">
                <a:solidFill>
                  <a:schemeClr val="tx1"/>
                </a:solidFill>
              </a:rPr>
              <a:t>LEPL IDP Livelihood Agency</a:t>
            </a:r>
          </a:p>
        </p:txBody>
      </p:sp>
      <p:sp>
        <p:nvSpPr>
          <p:cNvPr id="95" name="Rounded Rectangle 4">
            <a:extLst>
              <a:ext uri="{FF2B5EF4-FFF2-40B4-BE49-F238E27FC236}">
                <a16:creationId xmlns:a16="http://schemas.microsoft.com/office/drawing/2014/main" id="{5F7EE30B-F960-CF4F-8930-E34F4836D645}"/>
              </a:ext>
            </a:extLst>
          </p:cNvPr>
          <p:cNvSpPr/>
          <p:nvPr/>
        </p:nvSpPr>
        <p:spPr>
          <a:xfrm>
            <a:off x="10535336" y="2157655"/>
            <a:ext cx="1638026" cy="500814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0960" tIns="60960" rIns="60960" bIns="60960" numCol="1" spcCol="127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Labor Migration Division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</a:rPr>
              <a:t>Department of Policy</a:t>
            </a:r>
          </a:p>
        </p:txBody>
      </p:sp>
    </p:spTree>
    <p:extLst>
      <p:ext uri="{BB962C8B-B14F-4D97-AF65-F5344CB8AC3E}">
        <p14:creationId xmlns:p14="http://schemas.microsoft.com/office/powerpoint/2010/main" val="826720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145</Words>
  <Application>Microsoft Macintosh PowerPoint</Application>
  <PresentationFormat>Widescreen</PresentationFormat>
  <Paragraphs>26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Sylfaen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6</cp:revision>
  <dcterms:created xsi:type="dcterms:W3CDTF">2020-05-04T01:22:16Z</dcterms:created>
  <dcterms:modified xsi:type="dcterms:W3CDTF">2020-05-04T02:21:00Z</dcterms:modified>
</cp:coreProperties>
</file>